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69" r:id="rId20"/>
    <p:sldId id="270" r:id="rId21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8D038CA-2589-429A-A24E-CAFAD6574C9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72"/>
            <p14:sldId id="273"/>
            <p14:sldId id="274"/>
            <p14:sldId id="275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D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rgbClr val="6BD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" y="748575"/>
            <a:ext cx="12192000" cy="72000"/>
          </a:xfrm>
          <a:prstGeom prst="rect">
            <a:avLst/>
          </a:prstGeom>
          <a:solidFill>
            <a:srgbClr val="6BD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天骄科技菱形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697" y="28575"/>
            <a:ext cx="720000" cy="720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401485"/>
            <a:ext cx="1219199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思源黑体 Medium" panose="020B0600000000000000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思源黑体 Medium" panose="020B0600000000000000" pitchFamily="34" charset="-122"/>
              </a:rPr>
              <a:t>启迪创新思维   提高动手能力                          </a:t>
            </a:r>
            <a:r>
              <a:rPr lang="en-US" altLang="zh-CN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思源黑体 Medium" panose="020B0600000000000000" pitchFamily="34" charset="-122"/>
              </a:rPr>
              <a:t>TEL</a:t>
            </a: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思源黑体 Medium" panose="020B0600000000000000" pitchFamily="34" charset="-122"/>
              </a:rPr>
              <a:t>： </a:t>
            </a:r>
            <a:r>
              <a:rPr lang="en-US" altLang="zh-CN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思源黑体 Medium" panose="020B0600000000000000" pitchFamily="34" charset="-122"/>
              </a:rPr>
              <a:t>0558-2111280</a:t>
            </a: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思源黑体 Medium" panose="020B0600000000000000" pitchFamily="34" charset="-122"/>
              </a:rPr>
              <a:t>                           </a:t>
            </a:r>
            <a:r>
              <a:rPr lang="en-US" altLang="zh-CN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思源黑体 Medium" panose="020B0600000000000000" pitchFamily="34" charset="-122"/>
              </a:rPr>
              <a:t>17756878388 </a:t>
            </a:r>
            <a:r>
              <a: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思源黑体 Medium" panose="020B0600000000000000" pitchFamily="34" charset="-122"/>
              </a:rPr>
              <a:t>天骄科技创新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072942" y="86369"/>
            <a:ext cx="8046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6BD9A9"/>
                </a:solidFill>
                <a:latin typeface="+mn-lt"/>
              </a:rPr>
              <a:t>创意电子：</a:t>
            </a:r>
            <a:r>
              <a:rPr lang="en-US" altLang="zh-CN" sz="3200" dirty="0">
                <a:solidFill>
                  <a:srgbClr val="6BD9A9"/>
                </a:solidFill>
                <a:latin typeface="+mn-lt"/>
              </a:rPr>
              <a:t>Arduino  </a:t>
            </a:r>
            <a:r>
              <a:rPr lang="zh-CN" altLang="en-US" sz="3200" dirty="0">
                <a:solidFill>
                  <a:srgbClr val="6BD9A9"/>
                </a:solidFill>
                <a:latin typeface="+mn-lt"/>
              </a:rPr>
              <a:t>传感器  电子电路  编程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9DA94-5601-42D4-B227-D699223AA4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905" y="28575"/>
            <a:ext cx="943398" cy="72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696000" y="1222350"/>
            <a:ext cx="10800000" cy="4680000"/>
          </a:xfrm>
          <a:prstGeom prst="roundRect">
            <a:avLst/>
          </a:prstGeom>
          <a:solidFill>
            <a:srgbClr val="6BD9A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37728" y="1531681"/>
            <a:ext cx="2646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创意电子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27968" y="2362678"/>
            <a:ext cx="3466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</a:rPr>
              <a:t>创客教育系列课程之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</a:rPr>
              <a:t>Arduino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44855" y="5173985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cs typeface="思源宋体 CN" panose="02020400000000000000" charset="-122"/>
              </a:rPr>
              <a:t>阜阳瓦欧机器人创客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思源宋体 CN" panose="02020400000000000000" charset="-122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思源宋体 CN" panose="02020400000000000000" charset="-122"/>
              </a:rPr>
              <a:t>麦壳老师</a:t>
            </a:r>
          </a:p>
        </p:txBody>
      </p:sp>
      <p:pic>
        <p:nvPicPr>
          <p:cNvPr id="1026" name="Picture 2" descr="Arduino 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9045" y="2105561"/>
            <a:ext cx="3714404" cy="264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424" y="1947179"/>
            <a:ext cx="978694" cy="33555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CE4393-1801-4FAF-8D66-B9B841C4B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46" y="0"/>
            <a:ext cx="5276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5133BF-C23C-4B8A-AC35-933FDAB5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10" y="875884"/>
            <a:ext cx="3048000" cy="52482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CAA9FB-0D53-4BE1-AEB8-0319178D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292" y="124888"/>
            <a:ext cx="24384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8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40E577-B46E-4F69-A540-327CB89811E4}"/>
              </a:ext>
            </a:extLst>
          </p:cNvPr>
          <p:cNvSpPr/>
          <p:nvPr/>
        </p:nvSpPr>
        <p:spPr>
          <a:xfrm>
            <a:off x="1476651" y="1566952"/>
            <a:ext cx="923869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+mn-ea"/>
              </a:rPr>
              <a:t>适用年龄：</a:t>
            </a:r>
            <a:r>
              <a:rPr lang="zh-CN" altLang="en-US" sz="2800" dirty="0">
                <a:solidFill>
                  <a:srgbClr val="000000"/>
                </a:solidFill>
                <a:latin typeface="+mn-ea"/>
              </a:rPr>
              <a:t>适用于四年级以及以上年龄并且完成单片机机器人课程的同学学习。</a:t>
            </a:r>
            <a:br>
              <a:rPr lang="zh-CN" altLang="en-US" sz="2800" dirty="0">
                <a:solidFill>
                  <a:srgbClr val="000000"/>
                </a:solidFill>
                <a:latin typeface="+mn-ea"/>
              </a:rPr>
            </a:br>
            <a:endParaRPr lang="zh-CN" altLang="en-US" sz="3200" dirty="0">
              <a:solidFill>
                <a:srgbClr val="000000"/>
              </a:solidFill>
              <a:latin typeface="+mn-ea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latin typeface="+mn-ea"/>
              </a:rPr>
              <a:t>课程设计思路：</a:t>
            </a:r>
            <a:endParaRPr lang="zh-CN" altLang="en-US" sz="320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+mn-ea"/>
              </a:rPr>
              <a:t>1.</a:t>
            </a:r>
            <a:r>
              <a:rPr lang="zh-CN" altLang="en-US" sz="2800" dirty="0">
                <a:solidFill>
                  <a:srgbClr val="000000"/>
                </a:solidFill>
                <a:latin typeface="+mn-ea"/>
              </a:rPr>
              <a:t>以程序设计思想贯穿整套课程，重视硬件基础，重视编程思想。</a:t>
            </a:r>
          </a:p>
          <a:p>
            <a:r>
              <a:rPr lang="en-US" altLang="zh-CN" sz="2800" dirty="0">
                <a:solidFill>
                  <a:srgbClr val="000000"/>
                </a:solidFill>
                <a:latin typeface="+mn-ea"/>
              </a:rPr>
              <a:t>2.</a:t>
            </a:r>
            <a:r>
              <a:rPr lang="zh-CN" altLang="en-US" sz="2800" dirty="0">
                <a:solidFill>
                  <a:srgbClr val="000000"/>
                </a:solidFill>
                <a:latin typeface="+mn-ea"/>
              </a:rPr>
              <a:t>阶段性安排实战项目可以提高孩子们的成就感，提升课程趣味性。</a:t>
            </a:r>
            <a:endParaRPr lang="zh-CN" altLang="en-US" sz="2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62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mg2.baidu.com/image_search/src=http%3A%2F%2Fimg-blog.csdnimg.cn%2Fimg_convert%2F5866019eb7f72d7c3ad89ed7d290737e.png&amp;refer=http%3A%2F%2Fimg-blog.csdnimg.cn&amp;app=2002&amp;size=f9999,10000&amp;q=a80&amp;n=0&amp;g=0n&amp;fmt=auto?sec=1658745024&amp;t=4deddf390414d6cb82e3b8d2fa2433b4">
            <a:extLst>
              <a:ext uri="{FF2B5EF4-FFF2-40B4-BE49-F238E27FC236}">
                <a16:creationId xmlns:a16="http://schemas.microsoft.com/office/drawing/2014/main" id="{D749E0CB-0287-4651-940D-F6A92983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57" y="1134887"/>
            <a:ext cx="5573743" cy="487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2361F5-6262-451E-98B7-63FE4CF7D816}"/>
              </a:ext>
            </a:extLst>
          </p:cNvPr>
          <p:cNvSpPr/>
          <p:nvPr/>
        </p:nvSpPr>
        <p:spPr>
          <a:xfrm>
            <a:off x="150920" y="1658696"/>
            <a:ext cx="646733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ea typeface="宋体" panose="02010600030101010101" pitchFamily="2" charset="-122"/>
              </a:rPr>
              <a:t>课程内容安排：</a:t>
            </a:r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1——10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：硬件使用面包板和电子元件，学习电子电路和基础编程</a:t>
            </a:r>
            <a:endParaRPr lang="zh-CN" altLang="en-US" sz="3200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E68EC7-A686-4C5F-B519-6E68999D0514}"/>
              </a:ext>
            </a:extLst>
          </p:cNvPr>
          <p:cNvSpPr txBox="1"/>
          <p:nvPr/>
        </p:nvSpPr>
        <p:spPr>
          <a:xfrm>
            <a:off x="150920" y="4968458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物理知识：电源，电路，电压，电流，电阻，高低电平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程序：顺序，循环，延时，数字输出，模拟输出</a:t>
            </a:r>
          </a:p>
        </p:txBody>
      </p:sp>
    </p:spTree>
    <p:extLst>
      <p:ext uri="{BB962C8B-B14F-4D97-AF65-F5344CB8AC3E}">
        <p14:creationId xmlns:p14="http://schemas.microsoft.com/office/powerpoint/2010/main" val="260661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A9FF22-AB17-45F6-BDA8-7FB2E68D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274" y="1453140"/>
            <a:ext cx="5658726" cy="39517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2361F5-6262-451E-98B7-63FE4CF7D816}"/>
              </a:ext>
            </a:extLst>
          </p:cNvPr>
          <p:cNvSpPr/>
          <p:nvPr/>
        </p:nvSpPr>
        <p:spPr>
          <a:xfrm>
            <a:off x="150920" y="1658696"/>
            <a:ext cx="64673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ea typeface="宋体" panose="02010600030101010101" pitchFamily="2" charset="-122"/>
              </a:rPr>
              <a:t>课程内容安排：</a:t>
            </a:r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11——40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：硬件使用传感器模块和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CPU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扩展板，学习传感器的原理与使用</a:t>
            </a:r>
            <a:endParaRPr lang="zh-CN" altLang="en-US" sz="3200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E68EC7-A686-4C5F-B519-6E68999D0514}"/>
              </a:ext>
            </a:extLst>
          </p:cNvPr>
          <p:cNvSpPr txBox="1"/>
          <p:nvPr/>
        </p:nvSpPr>
        <p:spPr>
          <a:xfrm>
            <a:off x="150920" y="4968458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物理知识：光，声音，热，磁，超声波</a:t>
            </a:r>
            <a:r>
              <a:rPr lang="en-US" altLang="zh-CN" dirty="0">
                <a:solidFill>
                  <a:srgbClr val="FF0000"/>
                </a:solidFill>
              </a:rPr>
              <a:t>……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程序：选择（分支），映射，嵌套，中断</a:t>
            </a:r>
            <a:r>
              <a:rPr lang="en-US" altLang="zh-CN" dirty="0">
                <a:solidFill>
                  <a:srgbClr val="FF0000"/>
                </a:solidFill>
              </a:rPr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5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C79AF2-6CEF-4B8A-ACB9-0386644EF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42" y="1577052"/>
            <a:ext cx="5563058" cy="41312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2361F5-6262-451E-98B7-63FE4CF7D816}"/>
              </a:ext>
            </a:extLst>
          </p:cNvPr>
          <p:cNvSpPr/>
          <p:nvPr/>
        </p:nvSpPr>
        <p:spPr>
          <a:xfrm>
            <a:off x="186430" y="770904"/>
            <a:ext cx="646733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ea typeface="宋体" panose="02010600030101010101" pitchFamily="2" charset="-122"/>
              </a:rPr>
              <a:t>课程内容安排：</a:t>
            </a:r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11——40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：根据传感器的特性分为硬件项目和软硬结合项目。</a:t>
            </a:r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ea typeface="宋体" panose="02010600030101010101" pitchFamily="2" charset="-122"/>
              </a:rPr>
              <a:t>硬件：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制作一个完整作品，稍加包装与完善即可作为一个产品。</a:t>
            </a:r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ea typeface="宋体" panose="02010600030101010101" pitchFamily="2" charset="-122"/>
              </a:rPr>
              <a:t>结合：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使用图形化编程软件的舞台作为展示空间，可做各种动画与交互。也可以实现各种硬件难以实现的效果</a:t>
            </a:r>
            <a:endParaRPr lang="zh-CN" altLang="en-US" sz="3200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4784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2361F5-6262-451E-98B7-63FE4CF7D816}"/>
              </a:ext>
            </a:extLst>
          </p:cNvPr>
          <p:cNvSpPr/>
          <p:nvPr/>
        </p:nvSpPr>
        <p:spPr>
          <a:xfrm>
            <a:off x="186430" y="770904"/>
            <a:ext cx="646733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ea typeface="宋体" panose="02010600030101010101" pitchFamily="2" charset="-122"/>
              </a:rPr>
              <a:t>课程内容安排：</a:t>
            </a:r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41——55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：学习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语言编程，使用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语言编程制作智能小车项目。</a:t>
            </a:r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学习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语言的</a:t>
            </a:r>
            <a:r>
              <a:rPr lang="zh-CN" altLang="en-US" sz="2400" dirty="0"/>
              <a:t>变量、常量、数据类型、数学、关系、逻辑运算、条件判断、循环、函数、数组等</a:t>
            </a:r>
            <a:endParaRPr lang="en-US" altLang="zh-CN" sz="2400" dirty="0"/>
          </a:p>
          <a:p>
            <a:endParaRPr lang="en-US" altLang="zh-CN" sz="24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E85B4B-AC9C-4E17-BBE0-827CA61F2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57" y="1655703"/>
            <a:ext cx="5060118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2361F5-6262-451E-98B7-63FE4CF7D816}"/>
              </a:ext>
            </a:extLst>
          </p:cNvPr>
          <p:cNvSpPr/>
          <p:nvPr/>
        </p:nvSpPr>
        <p:spPr>
          <a:xfrm>
            <a:off x="186430" y="770904"/>
            <a:ext cx="6467337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ea typeface="宋体" panose="02010600030101010101" pitchFamily="2" charset="-122"/>
              </a:rPr>
              <a:t>课程内容安排：</a:t>
            </a:r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56——70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：学习物联网入门课程和</a:t>
            </a:r>
            <a:r>
              <a:rPr lang="en-US" altLang="zh-CN" sz="3200" b="1" dirty="0" err="1">
                <a:solidFill>
                  <a:srgbClr val="000000"/>
                </a:solidFill>
                <a:ea typeface="宋体" panose="02010600030101010101" pitchFamily="2" charset="-122"/>
              </a:rPr>
              <a:t>APPinventor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手机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APP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开发。</a:t>
            </a:r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学习物联网基本概念，熟练使用物联网核心技术之一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MQTT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，学习将各种传感器与执行器接入网络供远程查看与控制。</a:t>
            </a:r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学习基础的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APP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界面设计与逻辑控制。</a:t>
            </a:r>
            <a:endParaRPr lang="en-US" altLang="zh-CN" sz="2400" dirty="0"/>
          </a:p>
          <a:p>
            <a:endParaRPr lang="en-US" altLang="zh-CN" sz="24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E85B4B-AC9C-4E17-BBE0-827CA61F2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57" y="1757020"/>
            <a:ext cx="5060118" cy="364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4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2361F5-6262-451E-98B7-63FE4CF7D816}"/>
              </a:ext>
            </a:extLst>
          </p:cNvPr>
          <p:cNvSpPr/>
          <p:nvPr/>
        </p:nvSpPr>
        <p:spPr>
          <a:xfrm>
            <a:off x="186430" y="770904"/>
            <a:ext cx="64673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ea typeface="宋体" panose="02010600030101010101" pitchFamily="2" charset="-122"/>
              </a:rPr>
              <a:t>课程内容安排：</a:t>
            </a:r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6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rgbClr val="000000"/>
                </a:solidFill>
                <a:ea typeface="宋体" panose="02010600030101010101" pitchFamily="2" charset="-122"/>
              </a:rPr>
              <a:t>71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——80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：使用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语言完成进阶物联网作品。</a:t>
            </a:r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学习物联网主控的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语言编程，联网，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MQTT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，网页，服务器。</a:t>
            </a:r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学习开源物联网服务器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MIXIO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的使用。</a:t>
            </a:r>
            <a:endParaRPr lang="en-US" altLang="zh-CN" sz="24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23947A-8A30-4931-9537-55B749BE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540" y="1503633"/>
            <a:ext cx="4123774" cy="42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1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09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1A83C9-DA86-4ADB-A202-250170AAE204}"/>
              </a:ext>
            </a:extLst>
          </p:cNvPr>
          <p:cNvSpPr txBox="1"/>
          <p:nvPr/>
        </p:nvSpPr>
        <p:spPr>
          <a:xfrm>
            <a:off x="4948891" y="2041864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+mj-lt"/>
              </a:rPr>
              <a:t>项目展示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321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呼吸灯">
            <a:hlinkClick r:id="" action="ppaction://media"/>
            <a:extLst>
              <a:ext uri="{FF2B5EF4-FFF2-40B4-BE49-F238E27FC236}">
                <a16:creationId xmlns:a16="http://schemas.microsoft.com/office/drawing/2014/main" id="{D4585D8F-F9A4-485B-BCF0-5BA947CFC6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202768" y="-1129314"/>
            <a:ext cx="5277913" cy="93829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E4A380-CD4A-4907-8172-4B4FF1155AB7}"/>
              </a:ext>
            </a:extLst>
          </p:cNvPr>
          <p:cNvSpPr txBox="1"/>
          <p:nvPr/>
        </p:nvSpPr>
        <p:spPr>
          <a:xfrm>
            <a:off x="658797" y="2690336"/>
            <a:ext cx="738664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dirty="0"/>
              <a:t>呼吸灯</a:t>
            </a:r>
          </a:p>
        </p:txBody>
      </p:sp>
    </p:spTree>
    <p:extLst>
      <p:ext uri="{BB962C8B-B14F-4D97-AF65-F5344CB8AC3E}">
        <p14:creationId xmlns:p14="http://schemas.microsoft.com/office/powerpoint/2010/main" val="302260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跳动的心2">
            <a:hlinkClick r:id="" action="ppaction://media"/>
            <a:extLst>
              <a:ext uri="{FF2B5EF4-FFF2-40B4-BE49-F238E27FC236}">
                <a16:creationId xmlns:a16="http://schemas.microsoft.com/office/drawing/2014/main" id="{1CA7643A-61A6-479E-8BD2-1E5CBB941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8981" y="827842"/>
            <a:ext cx="3094037" cy="5486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560503A-5CBD-488C-9BA8-B4285BBFDB74}"/>
              </a:ext>
            </a:extLst>
          </p:cNvPr>
          <p:cNvSpPr txBox="1"/>
          <p:nvPr/>
        </p:nvSpPr>
        <p:spPr>
          <a:xfrm>
            <a:off x="1667185" y="2459504"/>
            <a:ext cx="738664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dirty="0"/>
              <a:t>跳动的心</a:t>
            </a:r>
          </a:p>
        </p:txBody>
      </p:sp>
    </p:spTree>
    <p:extLst>
      <p:ext uri="{BB962C8B-B14F-4D97-AF65-F5344CB8AC3E}">
        <p14:creationId xmlns:p14="http://schemas.microsoft.com/office/powerpoint/2010/main" val="388952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植物心情">
            <a:hlinkClick r:id="" action="ppaction://media"/>
            <a:extLst>
              <a:ext uri="{FF2B5EF4-FFF2-40B4-BE49-F238E27FC236}">
                <a16:creationId xmlns:a16="http://schemas.microsoft.com/office/drawing/2014/main" id="{DE4C75D0-2F26-4C07-A402-D589ECAA2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827842"/>
            <a:ext cx="7315200" cy="5486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EE5999-6FA7-4172-A353-4174AABB3619}"/>
              </a:ext>
            </a:extLst>
          </p:cNvPr>
          <p:cNvSpPr txBox="1"/>
          <p:nvPr/>
        </p:nvSpPr>
        <p:spPr>
          <a:xfrm>
            <a:off x="779417" y="2601546"/>
            <a:ext cx="738664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dirty="0"/>
              <a:t>植物心情</a:t>
            </a:r>
          </a:p>
        </p:txBody>
      </p:sp>
    </p:spTree>
    <p:extLst>
      <p:ext uri="{BB962C8B-B14F-4D97-AF65-F5344CB8AC3E}">
        <p14:creationId xmlns:p14="http://schemas.microsoft.com/office/powerpoint/2010/main" val="9228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自制倾斜传感器">
            <a:hlinkClick r:id="" action="ppaction://media"/>
            <a:extLst>
              <a:ext uri="{FF2B5EF4-FFF2-40B4-BE49-F238E27FC236}">
                <a16:creationId xmlns:a16="http://schemas.microsoft.com/office/drawing/2014/main" id="{E9EECA2E-5E72-498B-B9AF-99C4EF60B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3291" y="841108"/>
            <a:ext cx="9576956" cy="54265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28EE2E-731C-49E0-8994-40703CF18BDE}"/>
              </a:ext>
            </a:extLst>
          </p:cNvPr>
          <p:cNvSpPr txBox="1"/>
          <p:nvPr/>
        </p:nvSpPr>
        <p:spPr>
          <a:xfrm>
            <a:off x="310718" y="2246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9003B2-6E89-4FAB-B10C-311D5F3FCC80}"/>
              </a:ext>
            </a:extLst>
          </p:cNvPr>
          <p:cNvSpPr txBox="1"/>
          <p:nvPr/>
        </p:nvSpPr>
        <p:spPr>
          <a:xfrm>
            <a:off x="620208" y="1712841"/>
            <a:ext cx="800219" cy="3683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/>
              <a:t>自制倾斜传感器</a:t>
            </a:r>
          </a:p>
        </p:txBody>
      </p:sp>
    </p:spTree>
    <p:extLst>
      <p:ext uri="{BB962C8B-B14F-4D97-AF65-F5344CB8AC3E}">
        <p14:creationId xmlns:p14="http://schemas.microsoft.com/office/powerpoint/2010/main" val="40629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6EE24-B154-44C3-9021-B9CC38463717}"/>
              </a:ext>
            </a:extLst>
          </p:cNvPr>
          <p:cNvSpPr txBox="1"/>
          <p:nvPr/>
        </p:nvSpPr>
        <p:spPr>
          <a:xfrm>
            <a:off x="602452" y="1110576"/>
            <a:ext cx="800219" cy="463684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/>
              <a:t>手机远程控制</a:t>
            </a:r>
            <a:r>
              <a:rPr lang="en-US" altLang="zh-CN" sz="4000" dirty="0"/>
              <a:t>LED</a:t>
            </a:r>
            <a:r>
              <a:rPr lang="zh-CN" altLang="en-US" sz="4000" dirty="0"/>
              <a:t>灯</a:t>
            </a:r>
          </a:p>
        </p:txBody>
      </p:sp>
      <p:pic>
        <p:nvPicPr>
          <p:cNvPr id="3" name="WeChat_20220625194710">
            <a:hlinkClick r:id="" action="ppaction://media"/>
            <a:extLst>
              <a:ext uri="{FF2B5EF4-FFF2-40B4-BE49-F238E27FC236}">
                <a16:creationId xmlns:a16="http://schemas.microsoft.com/office/drawing/2014/main" id="{C45EA1CB-7FDC-466A-9A32-9E8E5BF44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8605" y="1110576"/>
            <a:ext cx="8555115" cy="481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7F1E0A-31DE-4D41-B43E-14773E98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17" y="1125428"/>
            <a:ext cx="8764457" cy="48847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347D43-CFE2-48C1-A3EC-A888CA8F190E}"/>
              </a:ext>
            </a:extLst>
          </p:cNvPr>
          <p:cNvSpPr txBox="1"/>
          <p:nvPr/>
        </p:nvSpPr>
        <p:spPr>
          <a:xfrm>
            <a:off x="897026" y="1997839"/>
            <a:ext cx="738664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dirty="0"/>
              <a:t>课程整体框图</a:t>
            </a:r>
          </a:p>
        </p:txBody>
      </p:sp>
    </p:spTree>
    <p:extLst>
      <p:ext uri="{BB962C8B-B14F-4D97-AF65-F5344CB8AC3E}">
        <p14:creationId xmlns:p14="http://schemas.microsoft.com/office/powerpoint/2010/main" val="246881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D95337-FBE4-40CD-8B3D-0D028D98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75" y="0"/>
            <a:ext cx="330996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BE818C-ECB9-4582-861A-0D9A20B4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88" y="0"/>
            <a:ext cx="189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Heavy"/>
        <a:ea typeface="思源黑体 Heavy"/>
        <a:cs typeface=""/>
      </a:majorFont>
      <a:minorFont>
        <a:latin typeface="思源黑体 Medium"/>
        <a:ea typeface="思源黑体 Mediu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409</Words>
  <Application>Microsoft Office PowerPoint</Application>
  <PresentationFormat>宽屏</PresentationFormat>
  <Paragraphs>51</Paragraphs>
  <Slides>20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思源黑体 Heavy</vt:lpstr>
      <vt:lpstr>Arial</vt:lpstr>
      <vt:lpstr>宋体</vt:lpstr>
      <vt:lpstr>思源黑体 Medium</vt:lpstr>
      <vt:lpstr>思源黑体 CN Normal</vt:lpstr>
      <vt:lpstr>思源宋体 CN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qiang</dc:creator>
  <cp:lastModifiedBy>zhongqiang ji</cp:lastModifiedBy>
  <cp:revision>40</cp:revision>
  <dcterms:created xsi:type="dcterms:W3CDTF">2021-11-14T06:52:00Z</dcterms:created>
  <dcterms:modified xsi:type="dcterms:W3CDTF">2022-07-01T10:05:37Z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